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5" r:id="rId1"/>
  </p:sldMasterIdLst>
  <p:notesMasterIdLst>
    <p:notesMasterId r:id="rId11"/>
  </p:notesMasterIdLst>
  <p:sldIdLst>
    <p:sldId id="256" r:id="rId2"/>
    <p:sldId id="265" r:id="rId3"/>
    <p:sldId id="266" r:id="rId4"/>
    <p:sldId id="270" r:id="rId5"/>
    <p:sldId id="267" r:id="rId6"/>
    <p:sldId id="268" r:id="rId7"/>
    <p:sldId id="271" r:id="rId8"/>
    <p:sldId id="269" r:id="rId9"/>
    <p:sldId id="264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59"/>
  </p:normalViewPr>
  <p:slideViewPr>
    <p:cSldViewPr snapToGrid="0">
      <p:cViewPr>
        <p:scale>
          <a:sx n="121" d="100"/>
          <a:sy n="121" d="100"/>
        </p:scale>
        <p:origin x="146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0a77132cb6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0a77132cb6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principa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70000" y="1728975"/>
            <a:ext cx="8498400" cy="15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70000" y="3250275"/>
            <a:ext cx="6777300" cy="5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2400"/>
              <a:buFont typeface="DM Sans"/>
              <a:buNone/>
              <a:defRPr sz="24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2400"/>
              <a:buNone/>
              <a:defRPr sz="2400">
                <a:solidFill>
                  <a:srgbClr val="CBB4FA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2400"/>
              <a:buNone/>
              <a:defRPr sz="2400">
                <a:solidFill>
                  <a:srgbClr val="CBB4FA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2400"/>
              <a:buNone/>
              <a:defRPr sz="2400">
                <a:solidFill>
                  <a:srgbClr val="CBB4FA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2400"/>
              <a:buNone/>
              <a:defRPr sz="2400">
                <a:solidFill>
                  <a:srgbClr val="CBB4FA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2400"/>
              <a:buNone/>
              <a:defRPr sz="2400">
                <a:solidFill>
                  <a:srgbClr val="CBB4FA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2400"/>
              <a:buNone/>
              <a:defRPr sz="2400">
                <a:solidFill>
                  <a:srgbClr val="CBB4FA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2400"/>
              <a:buNone/>
              <a:defRPr sz="2400">
                <a:solidFill>
                  <a:srgbClr val="CBB4FA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2400"/>
              <a:buNone/>
              <a:defRPr sz="2400">
                <a:solidFill>
                  <a:srgbClr val="CBB4FA"/>
                </a:solidFill>
              </a:defRPr>
            </a:lvl9pPr>
          </a:lstStyle>
          <a:p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00" y="270000"/>
            <a:ext cx="2039982" cy="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e simple + courbe droite">
  <p:cSld name="CUSTOM_2_1_1_4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561409" y="11759"/>
            <a:ext cx="259436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270000" y="270000"/>
            <a:ext cx="8737200" cy="1009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450"/>
              </a:buClr>
              <a:buSzPts val="2800"/>
              <a:buNone/>
              <a:defRPr>
                <a:solidFill>
                  <a:srgbClr val="20245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ubTitle" idx="1"/>
          </p:nvPr>
        </p:nvSpPr>
        <p:spPr>
          <a:xfrm>
            <a:off x="270000" y="34950"/>
            <a:ext cx="5292000" cy="2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49" name="Google Shape;49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3400" y="4762942"/>
            <a:ext cx="280600" cy="276908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4297650" y="4807650"/>
            <a:ext cx="548700" cy="30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  <p:sp>
        <p:nvSpPr>
          <p:cNvPr id="51" name="Google Shape;51;p7"/>
          <p:cNvSpPr txBox="1"/>
          <p:nvPr/>
        </p:nvSpPr>
        <p:spPr>
          <a:xfrm>
            <a:off x="270000" y="4807648"/>
            <a:ext cx="1459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DataBird 2024 ©️copyright</a:t>
            </a:r>
            <a:endParaRPr sz="8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270000" y="1279800"/>
            <a:ext cx="8604000" cy="3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DM Sans Light"/>
              <a:buChar char="○"/>
              <a:defRPr sz="12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Light"/>
              <a:buChar char="■"/>
              <a:defRPr sz="12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Light"/>
              <a:buChar char="●"/>
              <a:defRPr sz="12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Light"/>
              <a:buChar char="○"/>
              <a:defRPr sz="12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Light"/>
              <a:buChar char="■"/>
              <a:defRPr sz="12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Light"/>
              <a:buChar char="●"/>
              <a:defRPr sz="12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Light"/>
              <a:buChar char="○"/>
              <a:defRPr sz="12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 Light"/>
              <a:buChar char="■"/>
              <a:defRPr sz="12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écap 1">
  <p:cSld name="CUSTOM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223350" y="270000"/>
            <a:ext cx="7185600" cy="11343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4297650" y="4807648"/>
            <a:ext cx="548700" cy="30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  <p:pic>
        <p:nvPicPr>
          <p:cNvPr id="56" name="Google Shape;56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3400" y="4762942"/>
            <a:ext cx="280600" cy="27690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>
            <a:spLocks noGrp="1"/>
          </p:cNvSpPr>
          <p:nvPr>
            <p:ph type="subTitle" idx="1"/>
          </p:nvPr>
        </p:nvSpPr>
        <p:spPr>
          <a:xfrm>
            <a:off x="270000" y="34950"/>
            <a:ext cx="5292000" cy="2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BB4FA"/>
              </a:buClr>
              <a:buSzPts val="1200"/>
              <a:buFont typeface="DM Sans"/>
              <a:buNone/>
              <a:defRPr sz="1200">
                <a:solidFill>
                  <a:srgbClr val="CBB4FA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80000" y="180000"/>
            <a:ext cx="8392500" cy="10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nest"/>
              <a:buNone/>
              <a:defRPr sz="2800" b="1">
                <a:solidFill>
                  <a:schemeClr val="dk1"/>
                </a:solidFill>
                <a:latin typeface="Onest"/>
                <a:ea typeface="Onest"/>
                <a:cs typeface="Onest"/>
                <a:sym typeface="One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/>
          <p:nvPr/>
        </p:nvSpPr>
        <p:spPr>
          <a:xfrm>
            <a:off x="270000" y="4807648"/>
            <a:ext cx="1459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DataBird 2024 ©️copyright</a:t>
            </a:r>
            <a:endParaRPr sz="8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807648"/>
            <a:ext cx="5487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rgbClr val="202450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buNone/>
              <a:defRPr sz="1000">
                <a:solidFill>
                  <a:srgbClr val="202450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>
              <a:buNone/>
              <a:defRPr sz="1000">
                <a:solidFill>
                  <a:srgbClr val="202450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>
              <a:buNone/>
              <a:defRPr sz="1000">
                <a:solidFill>
                  <a:srgbClr val="202450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>
              <a:buNone/>
              <a:defRPr sz="1000">
                <a:solidFill>
                  <a:srgbClr val="202450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>
              <a:buNone/>
              <a:defRPr sz="1000">
                <a:solidFill>
                  <a:srgbClr val="202450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>
              <a:buNone/>
              <a:defRPr sz="1000">
                <a:solidFill>
                  <a:srgbClr val="202450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>
              <a:buNone/>
              <a:defRPr sz="1000">
                <a:solidFill>
                  <a:srgbClr val="202450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>
              <a:buNone/>
              <a:defRPr sz="1000">
                <a:solidFill>
                  <a:srgbClr val="202450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title" idx="2"/>
          </p:nvPr>
        </p:nvSpPr>
        <p:spPr>
          <a:xfrm>
            <a:off x="309125" y="79500"/>
            <a:ext cx="3817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590">
          <p15:clr>
            <a:srgbClr val="E46962"/>
          </p15:clr>
        </p15:guide>
        <p15:guide id="2" pos="170">
          <p15:clr>
            <a:srgbClr val="E46962"/>
          </p15:clr>
        </p15:guide>
        <p15:guide id="3" orient="horz" pos="170">
          <p15:clr>
            <a:srgbClr val="E46962"/>
          </p15:clr>
        </p15:guide>
        <p15:guide id="4" orient="horz" pos="294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ctrTitle"/>
          </p:nvPr>
        </p:nvSpPr>
        <p:spPr>
          <a:xfrm>
            <a:off x="270000" y="2098475"/>
            <a:ext cx="8498400" cy="9232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CAS FINAL LOCAL BIKE</a:t>
            </a:r>
            <a:endParaRPr dirty="0"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70000" y="3250275"/>
            <a:ext cx="6777300" cy="5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KEVIN HOFER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E1463-A73B-9FCA-0374-0B5193EF4A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619895-3AA8-3AEB-4258-CB680A9D0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" y="419700"/>
            <a:ext cx="8737200" cy="430857"/>
          </a:xfrm>
        </p:spPr>
        <p:txBody>
          <a:bodyPr/>
          <a:lstStyle/>
          <a:p>
            <a:pPr marL="152400" indent="0">
              <a:buNone/>
            </a:pPr>
            <a:r>
              <a:rPr lang="fr-FR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1 - IDENTIFIER DES AXES D'ANALYSE PERMETTANT D'AIDER L'ÉQUIPE DES OPÉRATIONS. </a:t>
            </a:r>
            <a:endParaRPr lang="fr-FR" sz="1600" dirty="0">
              <a:latin typeface="Aptos" panose="020B0004020202020204" pitchFamily="34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BBB8C75-F0D8-75C7-A45A-8714FA2B2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000" y="61555"/>
            <a:ext cx="5292000" cy="430857"/>
          </a:xfrm>
        </p:spPr>
        <p:txBody>
          <a:bodyPr/>
          <a:lstStyle/>
          <a:p>
            <a:r>
              <a:rPr lang="fr-FR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Définir les axes d’analyse :</a:t>
            </a:r>
            <a:endParaRPr lang="fr-FR" sz="16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5108DC3-A8FD-B072-2506-02ABEB75DC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5864C5B2-64AD-7D53-1996-B77FF2B3D3D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70000" y="940882"/>
            <a:ext cx="8604000" cy="3508623"/>
          </a:xfrm>
        </p:spPr>
        <p:txBody>
          <a:bodyPr/>
          <a:lstStyle/>
          <a:p>
            <a:r>
              <a:rPr lang="fr-FR" sz="1800" b="1" dirty="0">
                <a:latin typeface="Aptos" panose="020B0004020202020204" pitchFamily="34" charset="0"/>
              </a:rPr>
              <a:t>Optimisation des processus :</a:t>
            </a:r>
          </a:p>
          <a:p>
            <a:pPr lvl="1"/>
            <a:r>
              <a:rPr lang="fr-FR" sz="1800" b="1" dirty="0">
                <a:latin typeface="Aptos" panose="020B0004020202020204" pitchFamily="34" charset="0"/>
              </a:rPr>
              <a:t>KPI 1 : Taux de respect des délais de livraison</a:t>
            </a:r>
          </a:p>
          <a:p>
            <a:pPr lvl="1"/>
            <a:r>
              <a:rPr lang="fr-FR" sz="1800" b="1" dirty="0">
                <a:latin typeface="Aptos" panose="020B0004020202020204" pitchFamily="34" charset="0"/>
              </a:rPr>
              <a:t>KPI 2 : Rotation des stocks</a:t>
            </a:r>
          </a:p>
          <a:p>
            <a:pPr marL="609600" lvl="1" indent="0">
              <a:buNone/>
            </a:pPr>
            <a:endParaRPr lang="fr-FR" sz="1800" b="1" dirty="0">
              <a:latin typeface="Aptos" panose="020B0004020202020204" pitchFamily="34" charset="0"/>
            </a:endParaRPr>
          </a:p>
          <a:p>
            <a:r>
              <a:rPr lang="fr-FR" sz="1800" b="1" dirty="0">
                <a:latin typeface="Aptos" panose="020B0004020202020204" pitchFamily="34" charset="0"/>
              </a:rPr>
              <a:t>Maximisation des ventes :</a:t>
            </a:r>
          </a:p>
          <a:p>
            <a:pPr lvl="1"/>
            <a:r>
              <a:rPr lang="fr-FR" sz="1800" b="1" dirty="0">
                <a:latin typeface="Aptos" panose="020B0004020202020204" pitchFamily="34" charset="0"/>
              </a:rPr>
              <a:t>KPI 3 : Top produit par magasin</a:t>
            </a:r>
          </a:p>
          <a:p>
            <a:pPr lvl="1"/>
            <a:r>
              <a:rPr lang="fr-FR" sz="1800" b="1" dirty="0">
                <a:latin typeface="Aptos" panose="020B0004020202020204" pitchFamily="34" charset="0"/>
              </a:rPr>
              <a:t>KPI 4 : Panier moyen par magasin</a:t>
            </a:r>
          </a:p>
          <a:p>
            <a:pPr lvl="1"/>
            <a:r>
              <a:rPr lang="fr-FR" sz="1800" b="1" dirty="0">
                <a:latin typeface="Aptos" panose="020B0004020202020204" pitchFamily="34" charset="0"/>
              </a:rPr>
              <a:t>KPI 5 : Revenu par salarié par magasin</a:t>
            </a:r>
          </a:p>
          <a:p>
            <a:pPr marL="609600" lvl="1" indent="0">
              <a:buNone/>
            </a:pPr>
            <a:endParaRPr lang="fr-FR" sz="1800" b="1" dirty="0">
              <a:latin typeface="Aptos" panose="020B0004020202020204" pitchFamily="34" charset="0"/>
            </a:endParaRPr>
          </a:p>
          <a:p>
            <a:r>
              <a:rPr lang="fr-FR" sz="1800" b="1" dirty="0">
                <a:latin typeface="Aptos" panose="020B0004020202020204" pitchFamily="34" charset="0"/>
              </a:rPr>
              <a:t>Augmentation des revenus :</a:t>
            </a:r>
          </a:p>
          <a:p>
            <a:pPr lvl="1"/>
            <a:r>
              <a:rPr lang="fr-FR" sz="1800" b="1" dirty="0">
                <a:latin typeface="Aptos" panose="020B0004020202020204" pitchFamily="34" charset="0"/>
              </a:rPr>
              <a:t>KPI 6 : Fidélisation client </a:t>
            </a:r>
          </a:p>
          <a:p>
            <a:pPr lvl="1"/>
            <a:r>
              <a:rPr lang="fr-FR" sz="1800" b="1" dirty="0">
                <a:latin typeface="Aptos" panose="020B0004020202020204" pitchFamily="34" charset="0"/>
              </a:rPr>
              <a:t>KPI 7 : Croissance par marque</a:t>
            </a:r>
          </a:p>
        </p:txBody>
      </p:sp>
    </p:spTree>
    <p:extLst>
      <p:ext uri="{BB962C8B-B14F-4D97-AF65-F5344CB8AC3E}">
        <p14:creationId xmlns:p14="http://schemas.microsoft.com/office/powerpoint/2010/main" val="502102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47958F-8B9C-CAB9-8622-08E322D35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894CC4-C1F8-BD00-BDE6-16173D499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" y="419700"/>
            <a:ext cx="8737200" cy="677078"/>
          </a:xfrm>
        </p:spPr>
        <p:txBody>
          <a:bodyPr/>
          <a:lstStyle/>
          <a:p>
            <a:pPr marL="152400" indent="0">
              <a:buNone/>
            </a:pPr>
            <a:r>
              <a:rPr lang="fr-FR" sz="1600" dirty="0">
                <a:latin typeface="Aptos" panose="020B0004020202020204" pitchFamily="34" charset="0"/>
              </a:rPr>
              <a:t>2 - IMPORTER LES DONNÉES BRUTES DANS BIGQUERY. </a:t>
            </a:r>
            <a:br>
              <a:rPr lang="fr-FR" sz="1600" dirty="0">
                <a:latin typeface="Aptos" panose="020B0004020202020204" pitchFamily="34" charset="0"/>
              </a:rPr>
            </a:br>
            <a:r>
              <a:rPr lang="fr-FR" sz="1600" dirty="0">
                <a:latin typeface="Aptos" panose="020B0004020202020204" pitchFamily="34" charset="0"/>
              </a:rPr>
              <a:t>2 - STRUCTURER LES DONNÉES DANS UN PROJET DBT POUR FACILITER LES ANALYSES.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7B982AD-86B2-90D1-E0C1-E3D8019052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000" y="0"/>
            <a:ext cx="5292000" cy="553968"/>
          </a:xfrm>
        </p:spPr>
        <p:txBody>
          <a:bodyPr/>
          <a:lstStyle/>
          <a:p>
            <a:pPr lvl="0" algn="just">
              <a:lnSpc>
                <a:spcPct val="150000"/>
              </a:lnSpc>
              <a:tabLst>
                <a:tab pos="457200" algn="l"/>
              </a:tabLst>
            </a:pPr>
            <a:r>
              <a:rPr lang="fr-FR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Modélisation des données : </a:t>
            </a:r>
            <a:endParaRPr lang="fr-FR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3D2E3DA-E5F2-C564-535E-92B9920271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574403E-AE97-8057-7F99-7BDAAED5C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514" y="1217071"/>
            <a:ext cx="5061857" cy="270935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12693EB-D4AC-F519-DC02-55803114B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1361394"/>
            <a:ext cx="5794715" cy="323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807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88B53-C9B2-D3E4-9A48-B1D1BF301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6A99FE-C18C-682C-1E1F-267CF032B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" y="419700"/>
            <a:ext cx="8737200" cy="677078"/>
          </a:xfrm>
        </p:spPr>
        <p:txBody>
          <a:bodyPr/>
          <a:lstStyle/>
          <a:p>
            <a:pPr marL="152400" indent="0">
              <a:buNone/>
            </a:pPr>
            <a:r>
              <a:rPr lang="fr-FR" sz="1600" dirty="0">
                <a:latin typeface="Aptos" panose="020B0004020202020204" pitchFamily="34" charset="0"/>
              </a:rPr>
              <a:t>2 - IMPORTER LES DONNÉES BRUTES DANS BIGQUERY. </a:t>
            </a:r>
            <a:br>
              <a:rPr lang="fr-FR" sz="1600" dirty="0">
                <a:latin typeface="Aptos" panose="020B0004020202020204" pitchFamily="34" charset="0"/>
              </a:rPr>
            </a:br>
            <a:r>
              <a:rPr lang="fr-FR" sz="1600" dirty="0">
                <a:latin typeface="Aptos" panose="020B0004020202020204" pitchFamily="34" charset="0"/>
              </a:rPr>
              <a:t>2 - STRUCTURER LES DONNÉES DANS UN PROJET DBT POUR FACILITER LES ANALYSES.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F151A03-BA0D-7E1C-E096-14FB61FF9B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000" y="0"/>
            <a:ext cx="5292000" cy="553968"/>
          </a:xfrm>
        </p:spPr>
        <p:txBody>
          <a:bodyPr/>
          <a:lstStyle/>
          <a:p>
            <a:pPr lvl="0" algn="just">
              <a:lnSpc>
                <a:spcPct val="150000"/>
              </a:lnSpc>
              <a:tabLst>
                <a:tab pos="457200" algn="l"/>
              </a:tabLst>
            </a:pPr>
            <a:r>
              <a:rPr lang="fr-FR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Modélisation des données : </a:t>
            </a:r>
            <a:endParaRPr lang="fr-FR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0E23E59-EB99-FCE6-A580-5381B30722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95E8A3FD-6B7C-CA16-BF5C-D779D5BC3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912" y="1096778"/>
            <a:ext cx="5728975" cy="396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95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D5372-D602-F8D4-0CD1-31BC9035C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F67E05-5472-E994-7C34-778CA19D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" y="419700"/>
            <a:ext cx="8737200" cy="677078"/>
          </a:xfrm>
        </p:spPr>
        <p:txBody>
          <a:bodyPr/>
          <a:lstStyle/>
          <a:p>
            <a:pPr marL="152400" indent="0">
              <a:buNone/>
            </a:pPr>
            <a:r>
              <a:rPr lang="fr-FR" sz="1600" dirty="0">
                <a:latin typeface="Aptos" panose="020B0004020202020204" pitchFamily="34" charset="0"/>
              </a:rPr>
              <a:t>3 - AJOUTER DES TESTS ET UNE DOCUMENTATION COMPLÈTE, EN PARTICULIER POUR </a:t>
            </a:r>
            <a:br>
              <a:rPr lang="fr-FR" sz="1600" dirty="0">
                <a:latin typeface="Aptos" panose="020B0004020202020204" pitchFamily="34" charset="0"/>
              </a:rPr>
            </a:br>
            <a:r>
              <a:rPr lang="fr-FR" sz="1600" dirty="0">
                <a:latin typeface="Aptos" panose="020B0004020202020204" pitchFamily="34" charset="0"/>
              </a:rPr>
              <a:t>LES MODÈLES QUI SERONT CONNECTÉS AUX TABLEAUX DE BORD.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C06614F-91AD-02EC-ADC0-11C171702C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000" y="0"/>
            <a:ext cx="5292000" cy="553968"/>
          </a:xfrm>
        </p:spPr>
        <p:txBody>
          <a:bodyPr/>
          <a:lstStyle/>
          <a:p>
            <a:pPr lvl="0" algn="just">
              <a:lnSpc>
                <a:spcPct val="150000"/>
              </a:lnSpc>
              <a:tabLst>
                <a:tab pos="457200" algn="l"/>
              </a:tabLst>
            </a:pPr>
            <a:r>
              <a:rPr lang="fr-FR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Implémentation des tests et documentation :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3F9DDC4-1BC2-8F75-E222-AB3FE65B76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7EB0944-43EE-4D0B-0062-1226E5D48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514" y="1095517"/>
            <a:ext cx="7026729" cy="371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87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1432A-ACEB-7572-C059-081F40D8C5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E70DCA-9EC9-3442-27DC-D2766C005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" y="419700"/>
            <a:ext cx="8737200" cy="1169521"/>
          </a:xfrm>
        </p:spPr>
        <p:txBody>
          <a:bodyPr/>
          <a:lstStyle/>
          <a:p>
            <a:pPr marL="152400" indent="0">
              <a:buNone/>
            </a:pPr>
            <a:r>
              <a:rPr lang="fr-FR" sz="1600" dirty="0">
                <a:latin typeface="Aptos" panose="020B0004020202020204" pitchFamily="34" charset="0"/>
              </a:rPr>
              <a:t>4 - HÉBERGER LE PROJET SUR GITHUB ET FAIRE EFFECTUER UNE PR DE VOTRE CODE À UN DE VOS COLLÈGUE. INVERSEMENT, EFFECTUER UNE PR DE SON CODE. </a:t>
            </a:r>
            <a:br>
              <a:rPr lang="fr-FR" sz="1600" dirty="0">
                <a:latin typeface="Aptos" panose="020B0004020202020204" pitchFamily="34" charset="0"/>
              </a:rPr>
            </a:br>
            <a:r>
              <a:rPr lang="fr-FR" sz="1600" dirty="0">
                <a:latin typeface="Aptos" panose="020B0004020202020204" pitchFamily="34" charset="0"/>
              </a:rPr>
              <a:t>4 - CRÉER UNE OU PLUSIEURS VISUALISATIONS DANS L'OUTIL DE BI DE VOTRE CHOIX (MÉTABASE, POWER BI, TABLEAU) POUR PRÉSENTER LES INSIGHTS DE MANIÈRE VISUELLE.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58E6A47-852A-3090-F72E-FA65D51CCC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000" y="0"/>
            <a:ext cx="5292000" cy="553968"/>
          </a:xfrm>
        </p:spPr>
        <p:txBody>
          <a:bodyPr/>
          <a:lstStyle/>
          <a:p>
            <a:pPr lvl="0" algn="just">
              <a:lnSpc>
                <a:spcPct val="150000"/>
              </a:lnSpc>
              <a:tabLst>
                <a:tab pos="457200" algn="l"/>
              </a:tabLst>
            </a:pPr>
            <a:r>
              <a:rPr lang="fr-FR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Visualisation et partage : </a:t>
            </a:r>
            <a:endParaRPr lang="fr-FR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D916D2F-18D4-641A-6A19-A2CD0F0661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344C7CC-CF29-88E8-FD50-A294EE557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00" y="1533641"/>
            <a:ext cx="6576294" cy="320553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B5D41B1-7E88-468B-B2AF-A40D7914C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629" y="1756020"/>
            <a:ext cx="5584371" cy="32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668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F158F-A1C3-A984-4BB1-C682F37A62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EB70A8-8C11-A57C-0E8F-4C1D01C43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" y="419700"/>
            <a:ext cx="8737200" cy="677078"/>
          </a:xfrm>
        </p:spPr>
        <p:txBody>
          <a:bodyPr/>
          <a:lstStyle/>
          <a:p>
            <a:pPr marL="152400" indent="0">
              <a:buNone/>
            </a:pPr>
            <a:r>
              <a:rPr lang="fr-FR" sz="1600" dirty="0">
                <a:latin typeface="Aptos" panose="020B0004020202020204" pitchFamily="34" charset="0"/>
              </a:rPr>
              <a:t>4 - CRÉER UNE OU PLUSIEURS VISUALISATIONS DANS L'OUTIL DE BI DE VOTRE CHOIX (MÉTABASE, POWER BI, TABLEAU) POUR PRÉSENTER LES INSIGHTS DE MANIÈRE VISUELLE.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309F9FA-385D-B539-2152-ABEB558C1D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000" y="0"/>
            <a:ext cx="5292000" cy="553968"/>
          </a:xfrm>
        </p:spPr>
        <p:txBody>
          <a:bodyPr/>
          <a:lstStyle/>
          <a:p>
            <a:pPr lvl="0" algn="just">
              <a:lnSpc>
                <a:spcPct val="150000"/>
              </a:lnSpc>
              <a:tabLst>
                <a:tab pos="457200" algn="l"/>
              </a:tabLst>
            </a:pPr>
            <a:r>
              <a:rPr lang="fr-FR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Visualisation et partage : </a:t>
            </a:r>
            <a:endParaRPr lang="fr-FR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58CB144-A761-68A9-8B05-F67A7DF90E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2A24ADB-9AD5-ED5C-D734-B38842DE2CE9}"/>
              </a:ext>
            </a:extLst>
          </p:cNvPr>
          <p:cNvSpPr txBox="1"/>
          <p:nvPr/>
        </p:nvSpPr>
        <p:spPr>
          <a:xfrm>
            <a:off x="2637578" y="2574471"/>
            <a:ext cx="33201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Aptos" panose="020B0004020202020204" pitchFamily="34" charset="0"/>
              </a:rPr>
              <a:t>A FINALISER</a:t>
            </a:r>
          </a:p>
        </p:txBody>
      </p:sp>
    </p:spTree>
    <p:extLst>
      <p:ext uri="{BB962C8B-B14F-4D97-AF65-F5344CB8AC3E}">
        <p14:creationId xmlns:p14="http://schemas.microsoft.com/office/powerpoint/2010/main" val="2404679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14194-AC28-24ED-F0A6-8E126A8BA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8ED92615-2647-8730-53F7-54568AB8C785}"/>
              </a:ext>
            </a:extLst>
          </p:cNvPr>
          <p:cNvSpPr txBox="1">
            <a:spLocks/>
          </p:cNvSpPr>
          <p:nvPr/>
        </p:nvSpPr>
        <p:spPr>
          <a:xfrm>
            <a:off x="136800" y="419700"/>
            <a:ext cx="8737200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450"/>
              </a:buClr>
              <a:buSzPts val="2800"/>
              <a:buFont typeface="Onest"/>
              <a:buNone/>
              <a:defRPr sz="2800" b="1" i="0" u="none" strike="noStrike" cap="none">
                <a:solidFill>
                  <a:srgbClr val="202450"/>
                </a:solidFill>
                <a:latin typeface="Onest"/>
                <a:ea typeface="Onest"/>
                <a:cs typeface="Onest"/>
                <a:sym typeface="Ones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52400"/>
            <a:r>
              <a:rPr lang="fr-FR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5 - EFFECTUER UNE ANALYSE COMPLÈTE EN CRÉANT UN DASHBOARD POUR RÉPONDRE À LA PROBLÉMATIQUE D’OPTIMISATION DES REVENUS DE LOCAL BIKE </a:t>
            </a:r>
            <a:endParaRPr lang="fr-FR" sz="1600" dirty="0">
              <a:latin typeface="Aptos" panose="020B0004020202020204" pitchFamily="34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9B8AE4D-288A-D6E3-4791-8D8EA7714A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000" y="0"/>
            <a:ext cx="5292000" cy="553968"/>
          </a:xfrm>
        </p:spPr>
        <p:txBody>
          <a:bodyPr/>
          <a:lstStyle/>
          <a:p>
            <a:pPr lvl="0" algn="just">
              <a:lnSpc>
                <a:spcPct val="150000"/>
              </a:lnSpc>
              <a:tabLst>
                <a:tab pos="457200" algn="l"/>
              </a:tabLst>
            </a:pPr>
            <a:r>
              <a:rPr lang="fr-FR" sz="16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Bonus: Création de Dashboard et Analyse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046D27-03EB-CC5B-7147-856634A39B3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6AB09D7-82B1-08E9-23CC-12CFD763C032}"/>
              </a:ext>
            </a:extLst>
          </p:cNvPr>
          <p:cNvSpPr txBox="1"/>
          <p:nvPr/>
        </p:nvSpPr>
        <p:spPr>
          <a:xfrm>
            <a:off x="2637578" y="2574471"/>
            <a:ext cx="33201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latin typeface="Aptos" panose="020B0004020202020204" pitchFamily="34" charset="0"/>
              </a:rPr>
              <a:t>A FINALISER</a:t>
            </a:r>
          </a:p>
        </p:txBody>
      </p:sp>
    </p:spTree>
    <p:extLst>
      <p:ext uri="{BB962C8B-B14F-4D97-AF65-F5344CB8AC3E}">
        <p14:creationId xmlns:p14="http://schemas.microsoft.com/office/powerpoint/2010/main" val="846795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F55FB2-6A4A-AAD2-E454-02AFBA1FE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BF618AD-733C-7832-F338-BB967510E8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078DCF86-54C2-A636-C7AD-03071E35B2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272729"/>
      </p:ext>
    </p:extLst>
  </p:cSld>
  <p:clrMapOvr>
    <a:masterClrMapping/>
  </p:clrMapOvr>
</p:sld>
</file>

<file path=ppt/theme/theme1.xml><?xml version="1.0" encoding="utf-8"?>
<a:theme xmlns:a="http://schemas.openxmlformats.org/drawingml/2006/main" name="DataBird Refonte">
  <a:themeElements>
    <a:clrScheme name="Simple Light">
      <a:dk1>
        <a:srgbClr val="202450"/>
      </a:dk1>
      <a:lt1>
        <a:srgbClr val="FFFFFF"/>
      </a:lt1>
      <a:dk2>
        <a:srgbClr val="F7F3EC"/>
      </a:dk2>
      <a:lt2>
        <a:srgbClr val="CE92E6"/>
      </a:lt2>
      <a:accent1>
        <a:srgbClr val="FAA659"/>
      </a:accent1>
      <a:accent2>
        <a:srgbClr val="0077D8"/>
      </a:accent2>
      <a:accent3>
        <a:srgbClr val="EE7A78"/>
      </a:accent3>
      <a:accent4>
        <a:srgbClr val="7F12F0"/>
      </a:accent4>
      <a:accent5>
        <a:srgbClr val="5016E8"/>
      </a:accent5>
      <a:accent6>
        <a:srgbClr val="FFFFFF"/>
      </a:accent6>
      <a:hlink>
        <a:srgbClr val="CBB4F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6425</TotalTime>
  <Words>309</Words>
  <Application>Microsoft Macintosh PowerPoint</Application>
  <PresentationFormat>Affichage à l'écran (16:9)</PresentationFormat>
  <Paragraphs>38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Aptos</vt:lpstr>
      <vt:lpstr>Arial</vt:lpstr>
      <vt:lpstr>DM Sans</vt:lpstr>
      <vt:lpstr>DM Sans Light</vt:lpstr>
      <vt:lpstr>Onest</vt:lpstr>
      <vt:lpstr>DataBird Refonte</vt:lpstr>
      <vt:lpstr>CAS FINAL LOCAL BIKE</vt:lpstr>
      <vt:lpstr>1 - IDENTIFIER DES AXES D'ANALYSE PERMETTANT D'AIDER L'ÉQUIPE DES OPÉRATIONS. </vt:lpstr>
      <vt:lpstr>2 - IMPORTER LES DONNÉES BRUTES DANS BIGQUERY.  2 - STRUCTURER LES DONNÉES DANS UN PROJET DBT POUR FACILITER LES ANALYSES. </vt:lpstr>
      <vt:lpstr>2 - IMPORTER LES DONNÉES BRUTES DANS BIGQUERY.  2 - STRUCTURER LES DONNÉES DANS UN PROJET DBT POUR FACILITER LES ANALYSES. </vt:lpstr>
      <vt:lpstr>3 - AJOUTER DES TESTS ET UNE DOCUMENTATION COMPLÈTE, EN PARTICULIER POUR  LES MODÈLES QUI SERONT CONNECTÉS AUX TABLEAUX DE BORD. </vt:lpstr>
      <vt:lpstr>4 - HÉBERGER LE PROJET SUR GITHUB ET FAIRE EFFECTUER UNE PR DE VOTRE CODE À UN DE VOS COLLÈGUE. INVERSEMENT, EFFECTUER UNE PR DE SON CODE.  4 - CRÉER UNE OU PLUSIEURS VISUALISATIONS DANS L'OUTIL DE BI DE VOTRE CHOIX (MÉTABASE, POWER BI, TABLEAU) POUR PRÉSENTER LES INSIGHTS DE MANIÈRE VISUELLE. </vt:lpstr>
      <vt:lpstr>4 - CRÉER UNE OU PLUSIEURS VISUALISATIONS DANS L'OUTIL DE BI DE VOTRE CHOIX (MÉTABASE, POWER BI, TABLEAU) POUR PRÉSENTER LES INSIGHTS DE MANIÈRE VISUELLE. 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kevin.hofer.93@gmail.com</cp:lastModifiedBy>
  <cp:revision>26</cp:revision>
  <dcterms:modified xsi:type="dcterms:W3CDTF">2024-11-26T21:30:32Z</dcterms:modified>
</cp:coreProperties>
</file>